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1" r:id="rId9"/>
    <p:sldId id="268" r:id="rId10"/>
    <p:sldId id="262" r:id="rId11"/>
    <p:sldId id="271" r:id="rId12"/>
    <p:sldId id="263" r:id="rId13"/>
    <p:sldId id="269" r:id="rId14"/>
    <p:sldId id="265" r:id="rId15"/>
    <p:sldId id="272" r:id="rId16"/>
    <p:sldId id="273" r:id="rId17"/>
    <p:sldId id="266" r:id="rId18"/>
    <p:sldId id="274" r:id="rId19"/>
    <p:sldId id="260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023433-5FC8-40AB-CC76-ABBF0F088FFC}" name="Simon BROUARD" initials="SB" userId="S::simon.brouard@isen-ouest.yncrea.fr::b8ca7da9-9ab2-470b-a132-624faed8ec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B5A7C-BA91-3B24-9760-6A77C051015F}" v="1" dt="2025-08-26T12:23:05.370"/>
    <p1510:client id="{16A882AD-6B49-E342-90F0-57B8C5444841}" v="42" dt="2025-08-26T14:52:37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36"/>
    <p:restoredTop sz="96176"/>
  </p:normalViewPr>
  <p:slideViewPr>
    <p:cSldViewPr snapToGrid="0">
      <p:cViewPr varScale="1">
        <p:scale>
          <a:sx n="109" d="100"/>
          <a:sy n="109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840B1-0A23-49C5-9F36-7D30DC06BEDD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DF1F-EB33-4B28-96F7-12C95E6DFB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 Mathieu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085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40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14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Mathieu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128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Mathieu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052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336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FAFF2-6BF2-7F52-8EB1-07B3B392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992EA1-C115-27EC-968D-AB59A9769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9AC5BE-4E88-737B-F91C-DA8B6C2B2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1E1810-0780-B3BE-40C9-51E46CBB4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24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906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Sommaire Mathieu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168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96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28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745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190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423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381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DF1F-EB33-4B28-96F7-12C95E6DFB4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8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E03440-C839-3632-15FE-524D72AE6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08816A-51BC-52EB-CEA4-4D00124E4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420C45-8DE9-5EA3-AC8A-3B6543C3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E5F2-3141-B64A-B2D2-09E27A76BB59}" type="datetime1">
              <a:rPr lang="fr-FR" smtClean="0"/>
              <a:t>26/08/2025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E47C2A-C968-F18E-3544-A578E3C42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7B36C-F5B4-2231-2775-1F830FDE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3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7C6E3F-E9A5-D3F2-46BF-88B6731C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3EA95F6-F369-A720-EF37-EA2C0A92F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09B2B3-06FF-FE02-F45F-54DB3F187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56BC-2598-B94D-8CBB-C73C19A59C17}" type="datetime1">
              <a:rPr lang="fr-FR" smtClean="0"/>
              <a:t>26/08/2025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8E1A4-26BC-08E0-8BF5-489E9BA8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99C652-F5F7-A331-05C7-7A05A28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6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2A4D3A-E35E-83F1-0C10-DF09E50A8B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50BCB6-B0AC-ECE2-D1C0-CC9D5AF41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1A9E5E-5040-3374-1273-1BCE950F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CE4A-C069-314C-AFA4-8D7E9582AB60}" type="datetime1">
              <a:rPr lang="fr-FR" smtClean="0"/>
              <a:t>26/08/2025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E9CE35-77BF-1818-90AA-BC6C8DBC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76C0A1-1F37-B9F7-74D9-F233DBB3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8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04C65F-0CA2-90E3-3506-9075ECAF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6E73EC-5AD7-D858-2A99-91A174A6A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0E46A8-A7A5-4813-2EC7-296ED0B10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84CCB-5A90-BA47-A18B-53162510C2E6}" type="datetime1">
              <a:rPr lang="fr-FR" smtClean="0"/>
              <a:t>26/08/2025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C77006-93B3-0B79-9F0E-AB0E6DB9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FA6239-C482-8184-5AB2-04FB1A82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AD4F8F-DB9C-7157-3E5B-DC903B98F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C7277C-76BA-5C06-F286-F21E6CCD1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DC40CD-1C13-0D8C-D4F6-309A97C6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83ED-53CB-4747-AA8D-D96CAA24641C}" type="datetime1">
              <a:rPr lang="fr-FR" smtClean="0"/>
              <a:t>26/08/2025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CE0F00-59B1-CF9B-CB8A-CB12F21D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355EE1-FD7D-6E2B-6229-E9DE1488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38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E4BE-D6BD-3845-2134-E8BEE41B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759D8C-7BDC-1D24-39DF-FA6E0B569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DA189F-C250-016D-24E0-40CE63D7B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C796ED-AD75-FF37-0B24-07D5EFDB2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9109-2140-3D4A-B4D1-19FD200932A6}" type="datetime1">
              <a:rPr lang="fr-FR" smtClean="0"/>
              <a:t>26/08/2025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073D74-C298-FDA7-A6B8-ADF27F90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104C75-0680-8714-D144-37F8CE8E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2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7F8C56-8F06-F667-07BD-003553F7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08A10A-2E0D-64F3-BBFE-7C11C75A8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B97C3F-A1E9-D381-AEC1-61323E7F2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F9F271-63A4-2A6B-F0F6-15B3BAE16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652C10-7E98-894E-CF4D-2B071E4EC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596144E-2E2F-46EC-048F-D91057C2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4349-B17B-1D45-8C3A-23F8EDEC925F}" type="datetime1">
              <a:rPr lang="fr-FR" smtClean="0"/>
              <a:t>26/08/2025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D54294F-3630-338A-547A-54561981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76DE10-E501-B7FB-AC3C-58AF5726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3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E0C038-8FEB-3894-6CF4-2DD4CAEA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C98EDC-0CCB-9D07-48EB-4BA62988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C08E-A0B8-094E-92C0-8FE67756E839}" type="datetime1">
              <a:rPr lang="fr-FR" smtClean="0"/>
              <a:t>26/08/2025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647721-7F4A-62E9-3F35-B9B8AE8E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232563-C354-7C39-2262-4B337BA5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9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2D83BE-3746-3F0C-94B2-39103A2D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7C0F-EFF9-8E4A-9103-D1D9DA600AB5}" type="datetime1">
              <a:rPr lang="fr-FR" smtClean="0"/>
              <a:t>26/08/2025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1F003B6-80B7-90B9-D121-DA8AC989C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07CADE-BD83-7ED3-CE3B-DF8947A2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5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A589A-CAB4-F0DC-E9A7-A22841A99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7283A-87C6-10CC-CDC8-C9D8CA571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4419AB-51B8-654D-E7BD-077E80690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2B1916-6167-5919-C6B1-6C080F09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2778E-E2FB-C04C-B804-357BC65FD23E}" type="datetime1">
              <a:rPr lang="fr-FR" smtClean="0"/>
              <a:t>26/08/2025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A34655-43A2-DAC8-E6E2-688CE7505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7012BF-205C-BD58-2521-B05C5D56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9B821-845B-60E3-7B1F-CDECFB6F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4AC0B69-6091-9243-D4B0-700D36AFB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F7C641-C873-221A-8534-5D4E9730B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13130CF-5C22-201E-CC56-A596E9CD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D41E-81C9-B441-BE39-58D33CD95071}" type="datetime1">
              <a:rPr lang="fr-FR" smtClean="0"/>
              <a:t>26/08/2025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34598F-D9A6-BE14-7D73-594194F6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96F32B-E285-A0A1-DA39-BB00F832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81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41DE8AD-0113-F7D1-400E-8CFC770B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C8DE30-DD88-E8D0-5C83-9B94D6AB0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F16F2C-CC75-CD64-A820-FF3D582F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6D6A50-BEEA-2F46-867C-2C0AF27F55D5}" type="datetime1">
              <a:rPr lang="fr-FR" smtClean="0"/>
              <a:t>26/08/2025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ABE659-5288-73AA-A371-AB2B85EEB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3E56A2-98BA-39B9-0659-E6A9A827F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3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127.0.0.1:5500/index.html" TargetMode="Externa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7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zzles à figures en plastique">
            <a:extLst>
              <a:ext uri="{FF2B5EF4-FFF2-40B4-BE49-F238E27FC236}">
                <a16:creationId xmlns:a16="http://schemas.microsoft.com/office/drawing/2014/main" id="{D9A46DB0-9566-A9AF-6C72-C6D6566B41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5292" r="-2" b="13408"/>
          <a:stretch>
            <a:fillRect/>
          </a:stretch>
        </p:blipFill>
        <p:spPr>
          <a:xfrm>
            <a:off x="-2" y="-4"/>
            <a:ext cx="12192001" cy="68580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9C979B-DFD8-B6D9-8CF0-0DE57E62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89225" y="1347128"/>
            <a:ext cx="11155680" cy="342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Bahnschrift" panose="020B0502040204020203" pitchFamily="34" charset="0"/>
              </a:rPr>
              <a:t>DISTRIBUTECH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34353" y="3866040"/>
            <a:ext cx="5040785" cy="1814422"/>
          </a:xfrm>
        </p:spPr>
        <p:txBody>
          <a:bodyPr anchor="b">
            <a:normAutofit/>
          </a:bodyPr>
          <a:lstStyle/>
          <a:p>
            <a:r>
              <a:rPr lang="fr-FR" sz="2400">
                <a:solidFill>
                  <a:srgbClr val="FFFFFF"/>
                </a:solidFill>
                <a:latin typeface="Bahnschrift"/>
              </a:rPr>
              <a:t>By</a:t>
            </a:r>
            <a:r>
              <a:rPr lang="fr-FR">
                <a:solidFill>
                  <a:srgbClr val="FFFFFF"/>
                </a:solidFill>
                <a:latin typeface="Bahnschrift"/>
              </a:rPr>
              <a:t> </a:t>
            </a:r>
            <a:r>
              <a:rPr lang="fr-FR" sz="2400">
                <a:solidFill>
                  <a:srgbClr val="FFFFFF"/>
                </a:solidFill>
                <a:latin typeface="Bahnschrift"/>
              </a:rPr>
              <a:t>: </a:t>
            </a:r>
            <a:r>
              <a:rPr lang="fr-FR">
                <a:solidFill>
                  <a:srgbClr val="FFFFFF"/>
                </a:solidFill>
                <a:latin typeface="Bahnschrift"/>
              </a:rPr>
              <a:t>Lucas, Mathieu and Simon</a:t>
            </a:r>
            <a:endParaRPr lang="fr-FR" sz="24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Image 1" descr="Une image contenant clipart, illustration, habits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A565883-77CC-88A6-92E0-E404016CA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396" y="618226"/>
            <a:ext cx="4442604" cy="445698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BCFC24-F46D-9CDE-6DFF-4C4C3576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B3BF2-9654-3CBD-4B8F-3D9956C5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D939-6984-B024-2DE1-AE9F2DBA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660" y="4037662"/>
            <a:ext cx="3744034" cy="1829695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2000">
                <a:latin typeface="Bahnschrift" panose="020B0502040204020203" pitchFamily="34" charset="0"/>
              </a:rPr>
              <a:t>Nous </a:t>
            </a:r>
            <a:r>
              <a:rPr lang="en-US" sz="2000" err="1">
                <a:latin typeface="Bahnschrift" panose="020B0502040204020203" pitchFamily="34" charset="0"/>
              </a:rPr>
              <a:t>cherchons</a:t>
            </a:r>
            <a:r>
              <a:rPr lang="en-US" sz="2000">
                <a:latin typeface="Bahnschrift" panose="020B0502040204020203" pitchFamily="34" charset="0"/>
              </a:rPr>
              <a:t> à </a:t>
            </a:r>
            <a:r>
              <a:rPr lang="en-US" sz="2000" err="1">
                <a:latin typeface="Bahnschrift" panose="020B0502040204020203" pitchFamily="34" charset="0"/>
              </a:rPr>
              <a:t>éviter</a:t>
            </a:r>
            <a:r>
              <a:rPr lang="en-US" sz="2000">
                <a:latin typeface="Bahnschrift" panose="020B0502040204020203" pitchFamily="34" charset="0"/>
              </a:rPr>
              <a:t> les </a:t>
            </a:r>
            <a:r>
              <a:rPr lang="en-US" sz="2000" err="1">
                <a:latin typeface="Bahnschrift" panose="020B0502040204020203" pitchFamily="34" charset="0"/>
              </a:rPr>
              <a:t>erreurs</a:t>
            </a:r>
            <a:r>
              <a:rPr lang="en-US" sz="2000">
                <a:latin typeface="Bahnschrift" panose="020B0502040204020203" pitchFamily="34" charset="0"/>
              </a:rPr>
              <a:t>, </a:t>
            </a:r>
            <a:r>
              <a:rPr lang="en-US" sz="2000" err="1">
                <a:latin typeface="Bahnschrift" panose="020B0502040204020203" pitchFamily="34" charset="0"/>
              </a:rPr>
              <a:t>garantir</a:t>
            </a:r>
            <a:r>
              <a:rPr lang="en-US" sz="2000">
                <a:latin typeface="Bahnschrift" panose="020B0502040204020203" pitchFamily="34" charset="0"/>
              </a:rPr>
              <a:t> la </a:t>
            </a:r>
            <a:r>
              <a:rPr lang="en-US" sz="2000" err="1">
                <a:latin typeface="Bahnschrift" panose="020B0502040204020203" pitchFamily="34" charset="0"/>
              </a:rPr>
              <a:t>qualitée</a:t>
            </a:r>
            <a:r>
              <a:rPr lang="en-US" sz="2000">
                <a:latin typeface="Bahnschrift" panose="020B0502040204020203" pitchFamily="34" charset="0"/>
              </a:rPr>
              <a:t> des données et </a:t>
            </a:r>
            <a:r>
              <a:rPr lang="en-US" sz="2000" err="1">
                <a:latin typeface="Bahnschrift" panose="020B0502040204020203" pitchFamily="34" charset="0"/>
              </a:rPr>
              <a:t>donc</a:t>
            </a:r>
            <a:r>
              <a:rPr lang="en-US" sz="2000">
                <a:latin typeface="Bahnschrift" panose="020B0502040204020203" pitchFamily="34" charset="0"/>
              </a:rPr>
              <a:t> de </a:t>
            </a:r>
            <a:r>
              <a:rPr lang="en-US" sz="2000" err="1">
                <a:latin typeface="Bahnschrift" panose="020B0502040204020203" pitchFamily="34" charset="0"/>
              </a:rPr>
              <a:t>faciliter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l'analyse</a:t>
            </a:r>
            <a:r>
              <a:rPr lang="en-US" sz="2000">
                <a:latin typeface="Bahnschrift" panose="020B0502040204020203" pitchFamily="34" charset="0"/>
              </a:rPr>
              <a:t> des </a:t>
            </a:r>
            <a:r>
              <a:rPr lang="en-US" sz="2000" err="1">
                <a:latin typeface="Bahnschrift" panose="020B0502040204020203" pitchFamily="34" charset="0"/>
              </a:rPr>
              <a:t>requêtes</a:t>
            </a:r>
            <a:r>
              <a:rPr lang="en-US" sz="200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FA8B8C3-08CD-04B0-DD42-276F490297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r="26893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8C6FB-F61E-1895-3209-6A22D51B0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307" y="4037663"/>
            <a:ext cx="7485413" cy="789411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ETL : transformation des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9EBB674-566D-323F-8DE2-CECA3491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8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072A-2D7B-94B5-6FB3-5AA0D79B9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996950"/>
            <a:ext cx="4243589" cy="1786607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ETL : </a:t>
            </a:r>
            <a:r>
              <a:rPr lang="en-US" sz="3600" b="1" err="1">
                <a:solidFill>
                  <a:schemeClr val="bg1"/>
                </a:solidFill>
                <a:latin typeface="Bahnschrift" panose="020B0502040204020203" pitchFamily="34" charset="0"/>
              </a:rPr>
              <a:t>enregistrement</a:t>
            </a:r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 des données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CCB6E02-9EDD-E700-55A7-BD91D752EC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7521" r="7521"/>
          <a:stretch>
            <a:fillRect/>
          </a:stretch>
        </p:blipFill>
        <p:spPr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6ADB7-922F-4AC2-0F74-696C2D111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3324495"/>
            <a:ext cx="4243589" cy="1829695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latin typeface="Bahnschrift" panose="020B0502040204020203" pitchFamily="34" charset="0"/>
              </a:rPr>
              <a:t>Nous </a:t>
            </a:r>
            <a:r>
              <a:rPr lang="en-US" sz="2000" err="1">
                <a:latin typeface="Bahnschrift" panose="020B0502040204020203" pitchFamily="34" charset="0"/>
              </a:rPr>
              <a:t>facilitons</a:t>
            </a:r>
            <a:r>
              <a:rPr lang="en-US" sz="2000">
                <a:latin typeface="Bahnschrift" panose="020B0502040204020203" pitchFamily="34" charset="0"/>
              </a:rPr>
              <a:t> le debug et la validation, </a:t>
            </a:r>
            <a:r>
              <a:rPr lang="en-US" sz="2000" err="1">
                <a:latin typeface="Bahnschrift" panose="020B0502040204020203" pitchFamily="34" charset="0"/>
              </a:rPr>
              <a:t>cela</a:t>
            </a:r>
            <a:r>
              <a:rPr lang="en-US" sz="2000">
                <a:latin typeface="Bahnschrift" panose="020B0502040204020203" pitchFamily="34" charset="0"/>
              </a:rPr>
              <a:t> nous </a:t>
            </a:r>
            <a:r>
              <a:rPr lang="en-US" sz="2000" err="1">
                <a:latin typeface="Bahnschrift" panose="020B0502040204020203" pitchFamily="34" charset="0"/>
              </a:rPr>
              <a:t>permet</a:t>
            </a:r>
            <a:r>
              <a:rPr lang="en-US" sz="2000">
                <a:latin typeface="Bahnschrift" panose="020B0502040204020203" pitchFamily="34" charset="0"/>
              </a:rPr>
              <a:t> de nous faire des "checkpoints", et </a:t>
            </a:r>
            <a:r>
              <a:rPr lang="en-US" sz="2000" err="1">
                <a:latin typeface="Bahnschrift" panose="020B0502040204020203" pitchFamily="34" charset="0"/>
              </a:rPr>
              <a:t>permet</a:t>
            </a:r>
            <a:r>
              <a:rPr lang="en-US" sz="2000">
                <a:latin typeface="Bahnschrift" panose="020B0502040204020203" pitchFamily="34" charset="0"/>
              </a:rPr>
              <a:t> de </a:t>
            </a:r>
            <a:r>
              <a:rPr lang="en-US" sz="2000" err="1">
                <a:latin typeface="Bahnschrift" panose="020B0502040204020203" pitchFamily="34" charset="0"/>
              </a:rPr>
              <a:t>gagner</a:t>
            </a:r>
            <a:r>
              <a:rPr lang="en-US" sz="2000">
                <a:latin typeface="Bahnschrift" panose="020B0502040204020203" pitchFamily="34" charset="0"/>
              </a:rPr>
              <a:t> du temps </a:t>
            </a:r>
            <a:r>
              <a:rPr lang="en-US" sz="2000" err="1">
                <a:latin typeface="Bahnschrift" panose="020B0502040204020203" pitchFamily="34" charset="0"/>
              </a:rPr>
              <a:t>lors</a:t>
            </a:r>
            <a:r>
              <a:rPr lang="en-US" sz="2000">
                <a:latin typeface="Bahnschrift" panose="020B0502040204020203" pitchFamily="34" charset="0"/>
              </a:rPr>
              <a:t> des tests </a:t>
            </a:r>
            <a:r>
              <a:rPr lang="en-US" sz="2000" err="1">
                <a:latin typeface="Bahnschrift" panose="020B0502040204020203" pitchFamily="34" charset="0"/>
              </a:rPr>
              <a:t>durant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notre</a:t>
            </a:r>
            <a:r>
              <a:rPr lang="en-US" sz="2000">
                <a:latin typeface="Bahnschrift" panose="020B0502040204020203" pitchFamily="34" charset="0"/>
              </a:rPr>
              <a:t> cycle </a:t>
            </a:r>
            <a:r>
              <a:rPr lang="en-US" sz="2000" err="1">
                <a:latin typeface="Bahnschrift" panose="020B0502040204020203" pitchFamily="34" charset="0"/>
              </a:rPr>
              <a:t>en</a:t>
            </a:r>
            <a:r>
              <a:rPr lang="en-US" sz="2000">
                <a:latin typeface="Bahnschrift" panose="020B0502040204020203" pitchFamily="34" charset="0"/>
              </a:rPr>
              <a:t> V.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A106DB-61E9-EAA8-D8CB-030D00C6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6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629FDB7-1DD1-6317-6815-1730DD36B036}"/>
              </a:ext>
            </a:extLst>
          </p:cNvPr>
          <p:cNvSpPr txBox="1">
            <a:spLocks/>
          </p:cNvSpPr>
          <p:nvPr/>
        </p:nvSpPr>
        <p:spPr>
          <a:xfrm>
            <a:off x="2475806" y="385040"/>
            <a:ext cx="7233861" cy="78941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 cap="flat" cmpd="sng" algn="ctr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3600" b="1" err="1">
                <a:solidFill>
                  <a:schemeClr val="bg1"/>
                </a:solidFill>
                <a:latin typeface="Bahnschrift"/>
              </a:rPr>
              <a:t>Optimisation</a:t>
            </a:r>
            <a:r>
              <a:rPr lang="en-US" sz="3600" b="1">
                <a:solidFill>
                  <a:schemeClr val="bg1"/>
                </a:solidFill>
                <a:latin typeface="Bahnschrift"/>
              </a:rPr>
              <a:t> du flux de données</a:t>
            </a:r>
            <a:endParaRPr lang="en-US" sz="3600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9002C0A-DCE9-D7EA-EDDD-B162F0D26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2156" y="2824555"/>
            <a:ext cx="4243589" cy="2265712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latin typeface="Bahnschrift"/>
              </a:rPr>
              <a:t>-Suppression des manipulations </a:t>
            </a:r>
            <a:r>
              <a:rPr lang="en-US" sz="2000" err="1">
                <a:latin typeface="Bahnschrift"/>
              </a:rPr>
              <a:t>manuelles</a:t>
            </a:r>
            <a:r>
              <a:rPr lang="en-US" sz="2000">
                <a:latin typeface="Bahnschrift"/>
              </a:rPr>
              <a:t>, gain de temps et </a:t>
            </a:r>
            <a:r>
              <a:rPr lang="en-US" sz="2000" err="1">
                <a:latin typeface="Bahnschrift"/>
              </a:rPr>
              <a:t>réduction</a:t>
            </a:r>
            <a:r>
              <a:rPr lang="en-US" sz="2000">
                <a:latin typeface="Bahnschrift"/>
              </a:rPr>
              <a:t> des erreurs.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Bahnschrift"/>
                <a:ea typeface="+mn-lt"/>
                <a:cs typeface="+mn-lt"/>
              </a:rPr>
              <a:t>-</a:t>
            </a:r>
            <a:r>
              <a:rPr lang="en-US" sz="2000" err="1">
                <a:latin typeface="Bahnschrift"/>
                <a:ea typeface="+mn-lt"/>
                <a:cs typeface="+mn-lt"/>
              </a:rPr>
              <a:t>Centralisation</a:t>
            </a:r>
            <a:r>
              <a:rPr lang="en-US" sz="2000">
                <a:latin typeface="Bahnschrift"/>
                <a:ea typeface="+mn-lt"/>
                <a:cs typeface="+mn-lt"/>
              </a:rPr>
              <a:t> des </a:t>
            </a:r>
            <a:r>
              <a:rPr lang="en-US" sz="2000" err="1">
                <a:latin typeface="Bahnschrift"/>
                <a:ea typeface="+mn-lt"/>
                <a:cs typeface="+mn-lt"/>
              </a:rPr>
              <a:t>fichiers</a:t>
            </a:r>
            <a:r>
              <a:rPr lang="en-US" sz="2000">
                <a:latin typeface="Bahnschrift"/>
                <a:ea typeface="+mn-lt"/>
                <a:cs typeface="+mn-lt"/>
              </a:rPr>
              <a:t> dans un emplacement accessible et </a:t>
            </a:r>
            <a:r>
              <a:rPr lang="en-US" sz="2000" err="1">
                <a:latin typeface="Bahnschrift"/>
                <a:ea typeface="+mn-lt"/>
                <a:cs typeface="+mn-lt"/>
              </a:rPr>
              <a:t>sécurisé</a:t>
            </a:r>
            <a:r>
              <a:rPr lang="en-US" sz="2000">
                <a:latin typeface="Bahnschrift"/>
                <a:ea typeface="+mn-lt"/>
                <a:cs typeface="+mn-lt"/>
              </a:rPr>
              <a:t>.</a:t>
            </a:r>
            <a:endParaRPr lang="en-US" sz="2000" err="1">
              <a:latin typeface="Aptos"/>
              <a:ea typeface="+mn-lt"/>
              <a:cs typeface="+mn-lt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0A781B6-70AE-D2DF-310B-E86D37E0432E}"/>
              </a:ext>
            </a:extLst>
          </p:cNvPr>
          <p:cNvGrpSpPr/>
          <p:nvPr/>
        </p:nvGrpSpPr>
        <p:grpSpPr>
          <a:xfrm>
            <a:off x="104713" y="1449670"/>
            <a:ext cx="6852042" cy="4637524"/>
            <a:chOff x="104713" y="1449670"/>
            <a:chExt cx="6852042" cy="4637524"/>
          </a:xfrm>
        </p:grpSpPr>
        <p:pic>
          <p:nvPicPr>
            <p:cNvPr id="7" name="Image 6" descr="Une image contenant texte, capture d’écran, diagramme, ligne&#10;&#10;Le contenu généré par l’IA peut être incorrect.">
              <a:extLst>
                <a:ext uri="{FF2B5EF4-FFF2-40B4-BE49-F238E27FC236}">
                  <a16:creationId xmlns:a16="http://schemas.microsoft.com/office/drawing/2014/main" id="{5B497FC7-2798-B6FA-E1CF-E48BDA5B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114" y="1719712"/>
              <a:ext cx="6336641" cy="4367482"/>
            </a:xfrm>
            <a:prstGeom prst="rect">
              <a:avLst/>
            </a:prstGeom>
          </p:spPr>
        </p:pic>
        <p:pic>
          <p:nvPicPr>
            <p:cNvPr id="10" name="Image 9" descr="Une image contenant clipart, dessin humoristique, sourire, Dessin animé&#10;&#10;Le contenu généré par l’IA peut être incorrect.">
              <a:extLst>
                <a:ext uri="{FF2B5EF4-FFF2-40B4-BE49-F238E27FC236}">
                  <a16:creationId xmlns:a16="http://schemas.microsoft.com/office/drawing/2014/main" id="{EC4083C2-1C60-F620-643E-8666D7D14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flipH="1">
              <a:off x="104713" y="1449670"/>
              <a:ext cx="1844010" cy="1844010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3AF3F5-CC6B-2B87-FACE-A584ADD7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ans titre">
            <a:hlinkClick r:id="" action="ppaction://media"/>
            <a:extLst>
              <a:ext uri="{FF2B5EF4-FFF2-40B4-BE49-F238E27FC236}">
                <a16:creationId xmlns:a16="http://schemas.microsoft.com/office/drawing/2014/main" id="{9B148DB2-1D89-B3E3-4576-176197B0F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-4762"/>
            <a:ext cx="12182474" cy="686752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ABF064-F52A-65B4-6490-C3DF843B1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dessin, habits, clipart, sourire&#10;&#10;Le contenu généré par l’IA peut être incorrect.">
            <a:extLst>
              <a:ext uri="{FF2B5EF4-FFF2-40B4-BE49-F238E27FC236}">
                <a16:creationId xmlns:a16="http://schemas.microsoft.com/office/drawing/2014/main" id="{CB88D783-4E6F-C37B-0367-204EB2F2C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43" y="1756347"/>
            <a:ext cx="6405896" cy="47443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E7252D-7F25-81CA-3C23-E4B201890075}"/>
              </a:ext>
            </a:extLst>
          </p:cNvPr>
          <p:cNvSpPr txBox="1">
            <a:spLocks/>
          </p:cNvSpPr>
          <p:nvPr/>
        </p:nvSpPr>
        <p:spPr>
          <a:xfrm rot="21158137">
            <a:off x="6579932" y="340191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1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“</a:t>
            </a:r>
            <a:r>
              <a:rPr lang="en-US" sz="4400" b="1" i="1">
                <a:solidFill>
                  <a:schemeClr val="bg1"/>
                </a:solidFill>
                <a:latin typeface="Bahnschrift" panose="020B0502040204020203" pitchFamily="34" charset="0"/>
              </a:rPr>
              <a:t>La Solution </a:t>
            </a:r>
          </a:p>
          <a:p>
            <a:r>
              <a:rPr lang="en-US" sz="4400" b="1" i="1">
                <a:solidFill>
                  <a:schemeClr val="bg1"/>
                </a:solidFill>
                <a:latin typeface="Bahnschrift" panose="020B0502040204020203" pitchFamily="34" charset="0"/>
              </a:rPr>
              <a:t>par la Tech!</a:t>
            </a:r>
            <a:r>
              <a:rPr lang="en-US" sz="4400" b="1" i="1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”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90895DC-E282-B68D-7D42-A4C9F52CEF46}"/>
              </a:ext>
            </a:extLst>
          </p:cNvPr>
          <p:cNvSpPr txBox="1">
            <a:spLocks/>
          </p:cNvSpPr>
          <p:nvPr/>
        </p:nvSpPr>
        <p:spPr>
          <a:xfrm rot="691465">
            <a:off x="1808262" y="3555497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1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“</a:t>
            </a:r>
            <a:r>
              <a:rPr lang="en-US" sz="4400" b="1" i="1" err="1">
                <a:solidFill>
                  <a:schemeClr val="bg1"/>
                </a:solidFill>
                <a:latin typeface="Bahnschrift" panose="020B0502040204020203" pitchFamily="34" charset="0"/>
              </a:rPr>
              <a:t>Problème</a:t>
            </a:r>
            <a:r>
              <a:rPr lang="en-US" sz="4400" b="1" i="1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en-US" sz="4400" b="1" i="1" err="1">
                <a:solidFill>
                  <a:schemeClr val="bg1"/>
                </a:solidFill>
                <a:latin typeface="Bahnschrift" panose="020B0502040204020203" pitchFamily="34" charset="0"/>
              </a:rPr>
              <a:t>réglé</a:t>
            </a:r>
            <a:r>
              <a:rPr lang="en-US" sz="4400" b="1" i="1">
                <a:solidFill>
                  <a:schemeClr val="bg1"/>
                </a:solidFill>
                <a:latin typeface="Bahnschrift" panose="020B0502040204020203" pitchFamily="34" charset="0"/>
              </a:rPr>
              <a:t>!</a:t>
            </a:r>
            <a:r>
              <a:rPr lang="en-US" sz="4400" b="1" i="1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”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1DAA2E-7C14-4CD9-D749-6C3822B79544}"/>
              </a:ext>
            </a:extLst>
          </p:cNvPr>
          <p:cNvSpPr txBox="1"/>
          <p:nvPr/>
        </p:nvSpPr>
        <p:spPr>
          <a:xfrm>
            <a:off x="836456" y="750138"/>
            <a:ext cx="2287744" cy="369332"/>
          </a:xfrm>
          <a:prstGeom prst="rect">
            <a:avLst/>
          </a:prstGeom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47625" cap="flat" cmpd="sng" algn="ctr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>
                <a:hlinkClick r:id="rId5"/>
              </a:rPr>
              <a:t>Page HTML Solutech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2D7672-473D-551D-EB62-512EE136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accel="500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accel="500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3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A6F41-B8AD-8E29-F676-A546F7C33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972B454-51CC-7192-8835-EE7CCCD0A06E}"/>
              </a:ext>
            </a:extLst>
          </p:cNvPr>
          <p:cNvSpPr txBox="1"/>
          <p:nvPr/>
        </p:nvSpPr>
        <p:spPr>
          <a:xfrm>
            <a:off x="836456" y="750138"/>
            <a:ext cx="2287744" cy="369332"/>
          </a:xfrm>
          <a:prstGeom prst="rect">
            <a:avLst/>
          </a:prstGeom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47625" cap="flat" cmpd="sng" algn="ctr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Page HTML Solutech</a:t>
            </a:r>
            <a:endParaRPr lang="fr-FR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2F3F850-8B9E-4D86-2E22-E626ADF3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86" y="-422520"/>
            <a:ext cx="6034047" cy="77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0F63CF-6A6E-D52E-F921-AE305B44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accel="500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accel="500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537AB-84EA-3EDC-051C-15C29A4A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clipart, illustration, habits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3B1E0F96-76BF-4273-BED7-3A5B9389B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12" y="1"/>
            <a:ext cx="7289320" cy="72893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323BE1-3074-E64D-80AC-753EFEC5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5228" y="-1557184"/>
            <a:ext cx="15985409" cy="106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1256B3C-E200-ABF0-3166-06A47F97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BBFEB947-2F03-8E2C-770B-BACF97CA7CD8}"/>
              </a:ext>
            </a:extLst>
          </p:cNvPr>
          <p:cNvSpPr txBox="1"/>
          <p:nvPr/>
        </p:nvSpPr>
        <p:spPr>
          <a:xfrm>
            <a:off x="795101" y="1929377"/>
            <a:ext cx="6308784" cy="36147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Sommaire</a:t>
            </a:r>
            <a:endParaRPr lang="en-US" sz="36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Bahnschrift" panose="020B0502040204020203" pitchFamily="34" charset="0"/>
              </a:rPr>
              <a:t>Présentation</a:t>
            </a:r>
            <a:r>
              <a:rPr lang="en-US" sz="2000" b="1" dirty="0">
                <a:latin typeface="Bahnschrift" panose="020B0502040204020203" pitchFamily="34" charset="0"/>
              </a:rPr>
              <a:t> de DISTRIBUTECH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Bahnschrift" panose="020B0502040204020203" pitchFamily="34" charset="0"/>
              </a:rPr>
              <a:t>Analyse</a:t>
            </a:r>
            <a:r>
              <a:rPr lang="en-US" sz="2000" b="1" dirty="0">
                <a:latin typeface="Bahnschrift" panose="020B0502040204020203" pitchFamily="34" charset="0"/>
              </a:rPr>
              <a:t> des </a:t>
            </a:r>
            <a:r>
              <a:rPr lang="en-US" sz="2000" b="1" dirty="0" err="1">
                <a:latin typeface="Bahnschrift" panose="020B0502040204020203" pitchFamily="34" charset="0"/>
              </a:rPr>
              <a:t>problèmes</a:t>
            </a:r>
            <a:endParaRPr lang="en-US" sz="2000" b="1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" panose="020B0502040204020203" pitchFamily="34" charset="0"/>
              </a:rPr>
              <a:t>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Bahnschrift" panose="020B0502040204020203" pitchFamily="34" charset="0"/>
              </a:rPr>
              <a:t>Présentation</a:t>
            </a:r>
            <a:r>
              <a:rPr lang="en-US" sz="2000" b="1" dirty="0">
                <a:latin typeface="Bahnschrift" panose="020B0502040204020203" pitchFamily="34" charset="0"/>
              </a:rPr>
              <a:t> du MCD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Bahnschrift" panose="020B0502040204020203" pitchFamily="34" charset="0"/>
              </a:rPr>
              <a:t>Présentation</a:t>
            </a:r>
            <a:r>
              <a:rPr lang="en-US" sz="2000" b="1" dirty="0">
                <a:latin typeface="Bahnschrift" panose="020B0502040204020203" pitchFamily="34" charset="0"/>
              </a:rPr>
              <a:t> de la donnée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Bahnschrift" panose="020B0502040204020203" pitchFamily="34" charset="0"/>
              </a:rPr>
              <a:t>Présentation</a:t>
            </a:r>
            <a:r>
              <a:rPr lang="en-US" sz="2000" b="1" dirty="0">
                <a:latin typeface="Bahnschrift" panose="020B0502040204020203" pitchFamily="34" charset="0"/>
              </a:rPr>
              <a:t> du ETL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Bahnschrift" panose="020B0502040204020203" pitchFamily="34" charset="0"/>
              </a:rPr>
              <a:t>Optimisation</a:t>
            </a:r>
            <a:r>
              <a:rPr lang="en-US" sz="2000" b="1" dirty="0">
                <a:latin typeface="Bahnschrift" panose="020B0502040204020203" pitchFamily="34" charset="0"/>
              </a:rPr>
              <a:t> du flux de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" panose="020B0502040204020203" pitchFamily="34" charset="0"/>
              </a:rPr>
              <a:t>Conclusion</a:t>
            </a:r>
          </a:p>
        </p:txBody>
      </p:sp>
      <p:pic>
        <p:nvPicPr>
          <p:cNvPr id="3" name="Image 2" descr="Une image contenant clipart, dessin humoristique, sourire, illustration&#10;&#10;Le contenu généré par l’IA peut être incorrect.">
            <a:extLst>
              <a:ext uri="{FF2B5EF4-FFF2-40B4-BE49-F238E27FC236}">
                <a16:creationId xmlns:a16="http://schemas.microsoft.com/office/drawing/2014/main" id="{F8F1E5C6-4520-8222-63F8-8949DDA4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08" y="1826860"/>
            <a:ext cx="3819832" cy="381983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97B802-9FE4-2405-A580-CE0B065E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2FC64-6515-0F71-27DE-DD4BD62B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03" y="687476"/>
            <a:ext cx="3429774" cy="789411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DISTRIBUTECH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5B70D-2DC9-95AB-4CC3-15EEAF32A78E}"/>
              </a:ext>
            </a:extLst>
          </p:cNvPr>
          <p:cNvSpPr txBox="1"/>
          <p:nvPr/>
        </p:nvSpPr>
        <p:spPr>
          <a:xfrm>
            <a:off x="606803" y="1952500"/>
            <a:ext cx="5659086" cy="12141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>
              <a:defRPr sz="2000">
                <a:latin typeface="Bahnschrift" panose="020B0502040204020203" pitchFamily="34" charset="0"/>
              </a:defRPr>
            </a:lvl1pPr>
          </a:lstStyle>
          <a:p>
            <a:r>
              <a:rPr lang="en-US" err="1"/>
              <a:t>Distributech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un </a:t>
            </a:r>
            <a:r>
              <a:rPr lang="en-US" err="1"/>
              <a:t>grossiste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équipements</a:t>
            </a:r>
            <a:r>
              <a:rPr lang="en-US"/>
              <a:t> </a:t>
            </a:r>
            <a:r>
              <a:rPr lang="en-US" err="1"/>
              <a:t>électroniques</a:t>
            </a:r>
            <a:r>
              <a:rPr lang="en-US"/>
              <a:t> qui </a:t>
            </a:r>
            <a:r>
              <a:rPr lang="en-US" err="1"/>
              <a:t>travaille</a:t>
            </a:r>
            <a:r>
              <a:rPr lang="en-US"/>
              <a:t> avec un réseau de </a:t>
            </a:r>
            <a:r>
              <a:rPr lang="en-US" err="1"/>
              <a:t>revendeurs</a:t>
            </a:r>
            <a:r>
              <a:rPr lang="en-US"/>
              <a:t> </a:t>
            </a:r>
            <a:r>
              <a:rPr lang="en-US" err="1"/>
              <a:t>régionaux</a:t>
            </a:r>
            <a:r>
              <a:rPr lang="en-US"/>
              <a:t>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04D27D-81AA-61FF-3687-7BDFBD95E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5763" y="687476"/>
            <a:ext cx="4169434" cy="4140680"/>
          </a:xfrm>
          <a:prstGeom prst="roundRect">
            <a:avLst>
              <a:gd name="adj" fmla="val 4167"/>
            </a:avLst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F9FF451-01B9-B3A3-ABC1-0CE175D6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7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ADA1-0F56-464B-61B3-DA64E449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12" y="415181"/>
            <a:ext cx="7209931" cy="789411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Les </a:t>
            </a:r>
            <a:r>
              <a:rPr lang="en-US" sz="3600" b="1" err="1">
                <a:solidFill>
                  <a:schemeClr val="bg1"/>
                </a:solidFill>
                <a:latin typeface="Bahnschrift" panose="020B0502040204020203" pitchFamily="34" charset="0"/>
              </a:rPr>
              <a:t>problèmes</a:t>
            </a:r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 de DISTRIBUTECH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653F8-49C4-2499-6507-F3A5C1431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154" y="1239989"/>
            <a:ext cx="3726805" cy="5566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02FF7-55C0-52F2-53C2-DFC90DE4576D}"/>
              </a:ext>
            </a:extLst>
          </p:cNvPr>
          <p:cNvSpPr txBox="1"/>
          <p:nvPr/>
        </p:nvSpPr>
        <p:spPr>
          <a:xfrm>
            <a:off x="5471410" y="1723214"/>
            <a:ext cx="6308784" cy="45996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Bahnschrift" panose="020B0502040204020203" pitchFamily="34" charset="0"/>
              </a:rPr>
              <a:t>Actuellement, Distributech </a:t>
            </a:r>
            <a:r>
              <a:rPr lang="en-US" sz="2000" b="1" err="1">
                <a:latin typeface="Bahnschrift" panose="020B0502040204020203" pitchFamily="34" charset="0"/>
              </a:rPr>
              <a:t>n’a</a:t>
            </a:r>
            <a:r>
              <a:rPr lang="en-US" sz="2000" b="1">
                <a:latin typeface="Bahnschrift" panose="020B0502040204020203" pitchFamily="34" charset="0"/>
              </a:rPr>
              <a:t> pas de </a:t>
            </a:r>
            <a:r>
              <a:rPr lang="en-US" sz="2000" b="1" err="1">
                <a:latin typeface="Bahnschrift" panose="020B0502040204020203" pitchFamily="34" charset="0"/>
              </a:rPr>
              <a:t>système</a:t>
            </a:r>
            <a:r>
              <a:rPr lang="en-US" sz="2000" b="1">
                <a:latin typeface="Bahnschrift" panose="020B0502040204020203" pitchFamily="34" charset="0"/>
              </a:rPr>
              <a:t> </a:t>
            </a:r>
            <a:r>
              <a:rPr lang="en-US" sz="2000" b="1" err="1">
                <a:latin typeface="Bahnschrift" panose="020B0502040204020203" pitchFamily="34" charset="0"/>
              </a:rPr>
              <a:t>centralisé</a:t>
            </a:r>
            <a:r>
              <a:rPr lang="en-US" sz="2000" b="1">
                <a:latin typeface="Bahnschrift" panose="020B0502040204020203" pitchFamily="34" charset="0"/>
              </a:rPr>
              <a:t> pour :</a:t>
            </a:r>
          </a:p>
          <a:p>
            <a:endParaRPr lang="en-US" sz="200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latin typeface="Bahnschrift" panose="020B0502040204020203" pitchFamily="34" charset="0"/>
              </a:rPr>
              <a:t>Suivre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l’historique</a:t>
            </a:r>
            <a:r>
              <a:rPr lang="en-US" sz="2000">
                <a:latin typeface="Bahnschrift" panose="020B0502040204020203" pitchFamily="34" charset="0"/>
              </a:rPr>
              <a:t> des </a:t>
            </a:r>
            <a:r>
              <a:rPr lang="en-US" sz="2000" err="1">
                <a:latin typeface="Bahnschrift" panose="020B0502040204020203" pitchFamily="34" charset="0"/>
              </a:rPr>
              <a:t>commandes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passées</a:t>
            </a:r>
            <a:r>
              <a:rPr lang="en-US" sz="2000">
                <a:latin typeface="Bahnschrift" panose="020B0502040204020203" pitchFamily="34" charset="0"/>
              </a:rPr>
              <a:t> par les </a:t>
            </a:r>
            <a:r>
              <a:rPr lang="en-US" sz="2000" err="1">
                <a:latin typeface="Bahnschrift" panose="020B0502040204020203" pitchFamily="34" charset="0"/>
              </a:rPr>
              <a:t>revendeurs</a:t>
            </a:r>
            <a:r>
              <a:rPr lang="en-US" sz="200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latin typeface="Bahnschrift" panose="020B0502040204020203" pitchFamily="34" charset="0"/>
              </a:rPr>
              <a:t>Connaître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l’état</a:t>
            </a:r>
            <a:r>
              <a:rPr lang="en-US" sz="2000">
                <a:latin typeface="Bahnschrift" panose="020B0502040204020203" pitchFamily="34" charset="0"/>
              </a:rPr>
              <a:t> des stocks de façon </a:t>
            </a:r>
            <a:r>
              <a:rPr lang="en-US" sz="2000" err="1">
                <a:latin typeface="Bahnschrift" panose="020B0502040204020203" pitchFamily="34" charset="0"/>
              </a:rPr>
              <a:t>claire</a:t>
            </a:r>
            <a:r>
              <a:rPr lang="en-US" sz="2000">
                <a:latin typeface="Bahnschrift" panose="020B0502040204020203" pitchFamily="34" charset="0"/>
              </a:rPr>
              <a:t>, à un instant </a:t>
            </a:r>
            <a:r>
              <a:rPr lang="en-US" sz="2000" err="1">
                <a:latin typeface="Bahnschrift" panose="020B0502040204020203" pitchFamily="34" charset="0"/>
              </a:rPr>
              <a:t>donné</a:t>
            </a:r>
            <a:r>
              <a:rPr lang="en-US" sz="2000">
                <a:latin typeface="Bahnschrift" panose="020B0502040204020203" pitchFamily="34" charset="0"/>
              </a:rPr>
              <a:t>, par </a:t>
            </a:r>
            <a:r>
              <a:rPr lang="en-US" sz="2000" err="1">
                <a:latin typeface="Bahnschrift" panose="020B0502040204020203" pitchFamily="34" charset="0"/>
              </a:rPr>
              <a:t>produit</a:t>
            </a:r>
            <a:r>
              <a:rPr lang="en-US" sz="2000">
                <a:latin typeface="Bahnschrift" panose="020B0502040204020203" pitchFamily="34" charset="0"/>
              </a:rPr>
              <a:t>.</a:t>
            </a:r>
          </a:p>
          <a:p>
            <a:endParaRPr lang="en-US" sz="2000">
              <a:latin typeface="Bahnschrift" panose="020B0502040204020203" pitchFamily="34" charset="0"/>
            </a:endParaRPr>
          </a:p>
          <a:p>
            <a:r>
              <a:rPr lang="en-US" sz="2000" b="1">
                <a:latin typeface="Bahnschrift" panose="020B0502040204020203" pitchFamily="34" charset="0"/>
              </a:rPr>
              <a:t>Ce manque de </a:t>
            </a:r>
            <a:r>
              <a:rPr lang="en-US" sz="2000" b="1" err="1">
                <a:latin typeface="Bahnschrift" panose="020B0502040204020203" pitchFamily="34" charset="0"/>
              </a:rPr>
              <a:t>centralisation</a:t>
            </a:r>
            <a:r>
              <a:rPr lang="en-US" sz="2000" b="1">
                <a:latin typeface="Bahnschrift" panose="020B0502040204020203" pitchFamily="34" charset="0"/>
              </a:rPr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hnschrift" panose="020B0502040204020203" pitchFamily="34" charset="0"/>
              </a:rPr>
              <a:t>Rend le </a:t>
            </a:r>
            <a:r>
              <a:rPr lang="en-US" sz="2000" err="1">
                <a:latin typeface="Bahnschrift" panose="020B0502040204020203" pitchFamily="34" charset="0"/>
              </a:rPr>
              <a:t>suivi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logistique</a:t>
            </a:r>
            <a:r>
              <a:rPr lang="en-US" sz="2000">
                <a:latin typeface="Bahnschrift" panose="020B0502040204020203" pitchFamily="34" charset="0"/>
              </a:rPr>
              <a:t> difficile.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latin typeface="Bahnschrift" panose="020B0502040204020203" pitchFamily="34" charset="0"/>
              </a:rPr>
              <a:t>Empêche</a:t>
            </a:r>
            <a:r>
              <a:rPr lang="en-US" sz="2000">
                <a:latin typeface="Bahnschrift" panose="020B0502040204020203" pitchFamily="34" charset="0"/>
              </a:rPr>
              <a:t> de faire </a:t>
            </a:r>
            <a:r>
              <a:rPr lang="en-US" sz="2000" err="1">
                <a:latin typeface="Bahnschrift" panose="020B0502040204020203" pitchFamily="34" charset="0"/>
              </a:rPr>
              <a:t>une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analyse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fiable</a:t>
            </a:r>
            <a:r>
              <a:rPr lang="en-US" sz="2000">
                <a:latin typeface="Bahnschrift" panose="020B0502040204020203" pitchFamily="34" charset="0"/>
              </a:rPr>
              <a:t> des </a:t>
            </a:r>
            <a:r>
              <a:rPr lang="en-US" sz="2000" err="1">
                <a:latin typeface="Bahnschrift" panose="020B0502040204020203" pitchFamily="34" charset="0"/>
              </a:rPr>
              <a:t>commandes</a:t>
            </a:r>
            <a:r>
              <a:rPr lang="en-US" sz="2000">
                <a:latin typeface="Bahnschrift" panose="020B0502040204020203" pitchFamily="34" charset="0"/>
              </a:rPr>
              <a:t> et des ruptures de stock.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latin typeface="Bahnschrift" panose="020B0502040204020203" pitchFamily="34" charset="0"/>
              </a:rPr>
              <a:t>Provoque</a:t>
            </a:r>
            <a:r>
              <a:rPr lang="en-US" sz="2000">
                <a:latin typeface="Bahnschrift" panose="020B0502040204020203" pitchFamily="34" charset="0"/>
              </a:rPr>
              <a:t> des </a:t>
            </a:r>
            <a:r>
              <a:rPr lang="en-US" sz="2000" err="1">
                <a:latin typeface="Bahnschrift" panose="020B0502040204020203" pitchFamily="34" charset="0"/>
              </a:rPr>
              <a:t>décalages</a:t>
            </a:r>
            <a:r>
              <a:rPr lang="en-US" sz="2000">
                <a:latin typeface="Bahnschrift" panose="020B0502040204020203" pitchFamily="34" charset="0"/>
              </a:rPr>
              <a:t> entre </a:t>
            </a:r>
            <a:r>
              <a:rPr lang="en-US" sz="2000" err="1">
                <a:latin typeface="Bahnschrift" panose="020B0502040204020203" pitchFamily="34" charset="0"/>
              </a:rPr>
              <a:t>commandes</a:t>
            </a:r>
            <a:r>
              <a:rPr lang="en-US" sz="2000">
                <a:latin typeface="Bahnschrift" panose="020B0502040204020203" pitchFamily="34" charset="0"/>
              </a:rPr>
              <a:t> des </a:t>
            </a:r>
            <a:r>
              <a:rPr lang="en-US" sz="2000" err="1">
                <a:latin typeface="Bahnschrift" panose="020B0502040204020203" pitchFamily="34" charset="0"/>
              </a:rPr>
              <a:t>revendeurs</a:t>
            </a:r>
            <a:r>
              <a:rPr lang="en-US" sz="2000">
                <a:latin typeface="Bahnschrift" panose="020B0502040204020203" pitchFamily="34" charset="0"/>
              </a:rPr>
              <a:t> et les stocks </a:t>
            </a:r>
            <a:r>
              <a:rPr lang="en-US" sz="2000" err="1">
                <a:latin typeface="Bahnschrift" panose="020B0502040204020203" pitchFamily="34" charset="0"/>
              </a:rPr>
              <a:t>disponibles</a:t>
            </a:r>
            <a:r>
              <a:rPr lang="en-US" sz="200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EDA46-4149-1E78-AEC1-C1576885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B8273-F749-9414-FEE9-62114F3C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881026">
            <a:off x="6996246" y="463338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1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“</a:t>
            </a:r>
            <a:r>
              <a:rPr lang="en-US" sz="4400" b="1" i="1">
                <a:solidFill>
                  <a:schemeClr val="bg1"/>
                </a:solidFill>
                <a:latin typeface="Bahnschrift" panose="020B0502040204020203" pitchFamily="34" charset="0"/>
              </a:rPr>
              <a:t>Nous </a:t>
            </a:r>
            <a:r>
              <a:rPr lang="en-US" sz="4400" b="1" i="1" err="1">
                <a:solidFill>
                  <a:schemeClr val="bg1"/>
                </a:solidFill>
                <a:latin typeface="Bahnschrift" panose="020B0502040204020203" pitchFamily="34" charset="0"/>
              </a:rPr>
              <a:t>avons</a:t>
            </a:r>
            <a:r>
              <a:rPr lang="en-US" sz="4400" b="1" i="1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br>
              <a:rPr lang="en-US" sz="4400" b="1" i="1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en-US" sz="4400" b="1" i="1">
                <a:solidFill>
                  <a:schemeClr val="bg1"/>
                </a:solidFill>
                <a:latin typeface="Bahnschrift" panose="020B0502040204020203" pitchFamily="34" charset="0"/>
              </a:rPr>
              <a:t>la solution!</a:t>
            </a:r>
            <a:r>
              <a:rPr lang="en-US" sz="4400" b="1" i="1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E32FA-DED7-4911-8002-8F0E474DF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20" y="342401"/>
            <a:ext cx="5393361" cy="5702550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00" b="1" dirty="0" err="1">
                <a:latin typeface="Bahnschrift" panose="020B0502040204020203" pitchFamily="34" charset="0"/>
              </a:rPr>
              <a:t>Créer</a:t>
            </a:r>
            <a:r>
              <a:rPr lang="en-US" sz="1900" b="1" dirty="0">
                <a:latin typeface="Bahnschrift" panose="020B0502040204020203" pitchFamily="34" charset="0"/>
              </a:rPr>
              <a:t> </a:t>
            </a:r>
            <a:r>
              <a:rPr lang="en-US" sz="1900" b="1" dirty="0" err="1">
                <a:latin typeface="Bahnschrift" panose="020B0502040204020203" pitchFamily="34" charset="0"/>
              </a:rPr>
              <a:t>une</a:t>
            </a:r>
            <a:r>
              <a:rPr lang="en-US" sz="1900" b="1" dirty="0">
                <a:latin typeface="Bahnschrift" panose="020B0502040204020203" pitchFamily="34" charset="0"/>
              </a:rPr>
              <a:t> base de données centrale (SQL) :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latin typeface="Bahnschrift" panose="020B0502040204020203" pitchFamily="34" charset="0"/>
              </a:rPr>
              <a:t>Pour stocker </a:t>
            </a:r>
            <a:r>
              <a:rPr lang="en-US" sz="1900" dirty="0" err="1">
                <a:latin typeface="Bahnschrift" panose="020B0502040204020203" pitchFamily="34" charset="0"/>
              </a:rPr>
              <a:t>toutes</a:t>
            </a:r>
            <a:r>
              <a:rPr lang="en-US" sz="1900" dirty="0">
                <a:latin typeface="Bahnschrift" panose="020B0502040204020203" pitchFamily="34" charset="0"/>
              </a:rPr>
              <a:t> les </a:t>
            </a:r>
            <a:r>
              <a:rPr lang="en-US" sz="1900" dirty="0" err="1">
                <a:latin typeface="Bahnschrift" panose="020B0502040204020203" pitchFamily="34" charset="0"/>
              </a:rPr>
              <a:t>informations</a:t>
            </a:r>
            <a:r>
              <a:rPr lang="en-US" sz="1900" dirty="0">
                <a:latin typeface="Bahnschrift" panose="020B0502040204020203" pitchFamily="34" charset="0"/>
              </a:rPr>
              <a:t> (</a:t>
            </a:r>
            <a:r>
              <a:rPr lang="en-US" sz="1900" dirty="0" err="1">
                <a:latin typeface="Bahnschrift" panose="020B0502040204020203" pitchFamily="34" charset="0"/>
              </a:rPr>
              <a:t>commandes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revendeurs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produits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régions</a:t>
            </a:r>
            <a:r>
              <a:rPr lang="en-US" sz="1900" dirty="0">
                <a:latin typeface="Bahnschrift" panose="020B0502040204020203" pitchFamily="34" charset="0"/>
              </a:rPr>
              <a:t>, stocks).</a:t>
            </a:r>
          </a:p>
          <a:p>
            <a:pPr>
              <a:lnSpc>
                <a:spcPct val="100000"/>
              </a:lnSpc>
            </a:pPr>
            <a:r>
              <a:rPr lang="en-US" sz="1900" b="1" dirty="0" err="1">
                <a:latin typeface="Bahnschrift" panose="020B0502040204020203" pitchFamily="34" charset="0"/>
              </a:rPr>
              <a:t>Mettre</a:t>
            </a:r>
            <a:r>
              <a:rPr lang="en-US" sz="1900" b="1" dirty="0">
                <a:latin typeface="Bahnschrift" panose="020B0502040204020203" pitchFamily="34" charset="0"/>
              </a:rPr>
              <a:t> </a:t>
            </a:r>
            <a:r>
              <a:rPr lang="en-US" sz="1900" b="1" dirty="0" err="1">
                <a:latin typeface="Bahnschrift" panose="020B0502040204020203" pitchFamily="34" charset="0"/>
              </a:rPr>
              <a:t>en</a:t>
            </a:r>
            <a:r>
              <a:rPr lang="en-US" sz="1900" b="1" dirty="0">
                <a:latin typeface="Bahnschrift" panose="020B0502040204020203" pitchFamily="34" charset="0"/>
              </a:rPr>
              <a:t> place un processus ETL </a:t>
            </a:r>
            <a:r>
              <a:rPr lang="en-US" sz="1900" b="1" dirty="0" err="1">
                <a:latin typeface="Bahnschrift" panose="020B0502040204020203" pitchFamily="34" charset="0"/>
              </a:rPr>
              <a:t>automatique</a:t>
            </a:r>
            <a:r>
              <a:rPr lang="en-US" sz="1900" b="1" dirty="0">
                <a:latin typeface="Bahnschrift" panose="020B0502040204020203" pitchFamily="34" charset="0"/>
              </a:rPr>
              <a:t> pour importer 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Les </a:t>
            </a:r>
            <a:r>
              <a:rPr lang="en-US" sz="1900" dirty="0" err="1">
                <a:latin typeface="Bahnschrift" panose="020B0502040204020203" pitchFamily="34" charset="0"/>
              </a:rPr>
              <a:t>fichiers</a:t>
            </a:r>
            <a:r>
              <a:rPr lang="en-US" sz="1900" dirty="0">
                <a:latin typeface="Bahnschrift" panose="020B0502040204020203" pitchFamily="34" charset="0"/>
              </a:rPr>
              <a:t> CSV des </a:t>
            </a:r>
            <a:r>
              <a:rPr lang="en-US" sz="1900" dirty="0" err="1">
                <a:latin typeface="Bahnschrift" panose="020B0502040204020203" pitchFamily="34" charset="0"/>
              </a:rPr>
              <a:t>commandes</a:t>
            </a:r>
            <a:r>
              <a:rPr lang="en-US" sz="1900" dirty="0">
                <a:latin typeface="Bahnschrift" panose="020B0502040204020203" pitchFamily="34" charset="0"/>
              </a:rPr>
              <a:t> des </a:t>
            </a:r>
            <a:r>
              <a:rPr lang="en-US" sz="1900" dirty="0" err="1">
                <a:latin typeface="Bahnschrift" panose="020B0502040204020203" pitchFamily="34" charset="0"/>
              </a:rPr>
              <a:t>revendeurs</a:t>
            </a:r>
            <a:r>
              <a:rPr lang="en-US" sz="1900" dirty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Les données de stock </a:t>
            </a:r>
            <a:r>
              <a:rPr lang="en-US" sz="1900" dirty="0" err="1">
                <a:latin typeface="Bahnschrift" panose="020B0502040204020203" pitchFamily="34" charset="0"/>
              </a:rPr>
              <a:t>depuis</a:t>
            </a:r>
            <a:r>
              <a:rPr lang="en-US" sz="1900" dirty="0">
                <a:latin typeface="Bahnschrift" panose="020B0502040204020203" pitchFamily="34" charset="0"/>
              </a:rPr>
              <a:t> la base SQLite</a:t>
            </a:r>
          </a:p>
          <a:p>
            <a:pPr>
              <a:lnSpc>
                <a:spcPct val="100000"/>
              </a:lnSpc>
            </a:pPr>
            <a:r>
              <a:rPr lang="en-US" sz="1900" b="1" dirty="0" err="1">
                <a:latin typeface="Bahnschrift" panose="020B0502040204020203" pitchFamily="34" charset="0"/>
              </a:rPr>
              <a:t>Nettoyer</a:t>
            </a:r>
            <a:r>
              <a:rPr lang="en-US" sz="1900" b="1" dirty="0">
                <a:latin typeface="Bahnschrift" panose="020B0502040204020203" pitchFamily="34" charset="0"/>
              </a:rPr>
              <a:t> et </a:t>
            </a:r>
            <a:r>
              <a:rPr lang="en-US" sz="1900" b="1" dirty="0" err="1">
                <a:latin typeface="Bahnschrift" panose="020B0502040204020203" pitchFamily="34" charset="0"/>
              </a:rPr>
              <a:t>vérifier</a:t>
            </a:r>
            <a:r>
              <a:rPr lang="en-US" sz="1900" b="1" dirty="0">
                <a:latin typeface="Bahnschrift" panose="020B0502040204020203" pitchFamily="34" charset="0"/>
              </a:rPr>
              <a:t> les données 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latin typeface="Bahnschrift" panose="020B0502040204020203" pitchFamily="34" charset="0"/>
              </a:rPr>
              <a:t>Supprimer</a:t>
            </a:r>
            <a:r>
              <a:rPr lang="en-US" sz="1900" dirty="0">
                <a:latin typeface="Bahnschrift" panose="020B0502040204020203" pitchFamily="34" charset="0"/>
              </a:rPr>
              <a:t> les </a:t>
            </a:r>
            <a:r>
              <a:rPr lang="en-US" sz="1900" dirty="0" err="1">
                <a:latin typeface="Bahnschrift" panose="020B0502040204020203" pitchFamily="34" charset="0"/>
              </a:rPr>
              <a:t>doublons</a:t>
            </a:r>
            <a:r>
              <a:rPr lang="en-US" sz="1900" dirty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latin typeface="Bahnschrift" panose="020B0502040204020203" pitchFamily="34" charset="0"/>
              </a:rPr>
              <a:t>Corriger</a:t>
            </a:r>
            <a:r>
              <a:rPr lang="en-US" sz="1900" dirty="0">
                <a:latin typeface="Bahnschrift" panose="020B0502040204020203" pitchFamily="34" charset="0"/>
              </a:rPr>
              <a:t> les formats de dates.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latin typeface="Bahnschrift" panose="020B0502040204020203" pitchFamily="34" charset="0"/>
              </a:rPr>
              <a:t>Vérifier</a:t>
            </a:r>
            <a:r>
              <a:rPr lang="en-US" sz="1900" dirty="0">
                <a:latin typeface="Bahnschrift" panose="020B0502040204020203" pitchFamily="34" charset="0"/>
              </a:rPr>
              <a:t> la </a:t>
            </a:r>
            <a:r>
              <a:rPr lang="en-US" sz="1900" dirty="0" err="1">
                <a:latin typeface="Bahnschrift" panose="020B0502040204020203" pitchFamily="34" charset="0"/>
              </a:rPr>
              <a:t>cohérence</a:t>
            </a:r>
            <a:r>
              <a:rPr lang="en-US" sz="1900" dirty="0">
                <a:latin typeface="Bahnschrift" panose="020B0502040204020203" pitchFamily="34" charset="0"/>
              </a:rPr>
              <a:t> entre </a:t>
            </a:r>
            <a:r>
              <a:rPr lang="en-US" sz="1900" dirty="0" err="1">
                <a:latin typeface="Bahnschrift" panose="020B0502040204020203" pitchFamily="34" charset="0"/>
              </a:rPr>
              <a:t>revendeurs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régions</a:t>
            </a:r>
            <a:r>
              <a:rPr lang="en-US" sz="1900" dirty="0">
                <a:latin typeface="Bahnschrift" panose="020B0502040204020203" pitchFamily="34" charset="0"/>
              </a:rPr>
              <a:t> et </a:t>
            </a:r>
            <a:r>
              <a:rPr lang="en-US" sz="1900" dirty="0" err="1">
                <a:latin typeface="Bahnschrift" panose="020B0502040204020203" pitchFamily="34" charset="0"/>
              </a:rPr>
              <a:t>produits</a:t>
            </a:r>
            <a:r>
              <a:rPr lang="en-US" sz="19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AEEAD-0BFD-B766-A659-4B386B7E2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70000"/>
                    </a14:imgEffect>
                  </a14:imgLayer>
                </a14:imgProps>
              </a:ext>
            </a:extLst>
          </a:blip>
          <a:srcRect r="3" b="3"/>
          <a:stretch>
            <a:fillRect/>
          </a:stretch>
        </p:blipFill>
        <p:spPr>
          <a:xfrm>
            <a:off x="6917401" y="146327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A804B9D-5E0D-004B-DEA1-85011CED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1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14BBF-1765-42E2-1786-693A3ED4F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CF8F-CF6E-E896-7C8C-5A36E330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" y="420146"/>
            <a:ext cx="5815551" cy="789411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600" b="1" err="1">
                <a:solidFill>
                  <a:schemeClr val="bg1"/>
                </a:solidFill>
                <a:latin typeface="Bahnschrift" panose="020B0502040204020203" pitchFamily="34" charset="0"/>
              </a:rPr>
              <a:t>Réflexions</a:t>
            </a:r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Bahnschrift" panose="020B0502040204020203" pitchFamily="34" charset="0"/>
              </a:rPr>
              <a:t>autour</a:t>
            </a:r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 du MCD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61F24-BFD2-27DF-6FE9-68D01F4B0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559" y="1741851"/>
            <a:ext cx="3274489" cy="3189042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Bahnschrift" panose="020B0502040204020203" pitchFamily="34" charset="0"/>
              </a:rPr>
              <a:t>Notre MCD (</a:t>
            </a:r>
            <a:r>
              <a:rPr lang="en-US" sz="1800" dirty="0" err="1">
                <a:latin typeface="Bahnschrift" panose="020B0502040204020203" pitchFamily="34" charset="0"/>
              </a:rPr>
              <a:t>Modèle</a:t>
            </a:r>
            <a:r>
              <a:rPr lang="en-US" sz="1800" dirty="0"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latin typeface="Bahnschrift" panose="020B0502040204020203" pitchFamily="34" charset="0"/>
              </a:rPr>
              <a:t>Conceptuel</a:t>
            </a:r>
            <a:r>
              <a:rPr lang="en-US" sz="1800" dirty="0">
                <a:latin typeface="Bahnschrift" panose="020B0502040204020203" pitchFamily="34" charset="0"/>
              </a:rPr>
              <a:t> de Données) a pour </a:t>
            </a:r>
            <a:r>
              <a:rPr lang="en-US" sz="1800" dirty="0" err="1">
                <a:latin typeface="Bahnschrift" panose="020B0502040204020203" pitchFamily="34" charset="0"/>
              </a:rPr>
              <a:t>objectif</a:t>
            </a:r>
            <a:r>
              <a:rPr lang="en-US" sz="1800" dirty="0">
                <a:latin typeface="Bahnschrift" panose="020B0502040204020203" pitchFamily="34" charset="0"/>
              </a:rPr>
              <a:t> de </a:t>
            </a:r>
            <a:r>
              <a:rPr lang="en-US" sz="1800" dirty="0" err="1">
                <a:latin typeface="Bahnschrift" panose="020B0502040204020203" pitchFamily="34" charset="0"/>
              </a:rPr>
              <a:t>modéliser</a:t>
            </a:r>
            <a:r>
              <a:rPr lang="en-US" sz="1800" dirty="0">
                <a:latin typeface="Bahnschrift" panose="020B0502040204020203" pitchFamily="34" charset="0"/>
              </a:rPr>
              <a:t> le </a:t>
            </a:r>
            <a:r>
              <a:rPr lang="en-US" sz="1800" dirty="0" err="1">
                <a:latin typeface="Bahnschrift" panose="020B0502040204020203" pitchFamily="34" charset="0"/>
              </a:rPr>
              <a:t>fonctionnement</a:t>
            </a:r>
            <a:r>
              <a:rPr lang="en-US" sz="1400" dirty="0">
                <a:latin typeface="Bahnschrift" panose="020B0502040204020203" pitchFamily="34" charset="0"/>
              </a:rPr>
              <a:t> </a:t>
            </a:r>
            <a:r>
              <a:rPr lang="en-US" sz="1800" dirty="0">
                <a:latin typeface="Bahnschrift" panose="020B0502040204020203" pitchFamily="34" charset="0"/>
              </a:rPr>
              <a:t>de </a:t>
            </a:r>
            <a:r>
              <a:rPr lang="en-US" sz="1800" dirty="0" err="1">
                <a:latin typeface="Bahnschrift" panose="020B0502040204020203" pitchFamily="34" charset="0"/>
              </a:rPr>
              <a:t>Distributech</a:t>
            </a:r>
            <a:r>
              <a:rPr lang="en-US" sz="1800" dirty="0">
                <a:latin typeface="Bahnschrift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Bahnschrift" panose="020B0502040204020203" pitchFamily="34" charset="0"/>
              </a:rPr>
              <a:t>Il </a:t>
            </a:r>
            <a:r>
              <a:rPr lang="en-US" sz="1800" dirty="0" err="1">
                <a:latin typeface="Bahnschrift" panose="020B0502040204020203" pitchFamily="34" charset="0"/>
              </a:rPr>
              <a:t>permet</a:t>
            </a:r>
            <a:r>
              <a:rPr lang="en-US" sz="1800" dirty="0">
                <a:latin typeface="Bahnschrift" panose="020B0502040204020203" pitchFamily="34" charset="0"/>
              </a:rPr>
              <a:t> de </a:t>
            </a:r>
            <a:r>
              <a:rPr lang="en-US" sz="1800" dirty="0" err="1">
                <a:latin typeface="Bahnschrift" panose="020B0502040204020203" pitchFamily="34" charset="0"/>
              </a:rPr>
              <a:t>suivre</a:t>
            </a:r>
            <a:r>
              <a:rPr lang="en-US" sz="1800" dirty="0">
                <a:latin typeface="Bahnschrift" panose="020B0502040204020203" pitchFamily="34" charset="0"/>
              </a:rPr>
              <a:t> les </a:t>
            </a:r>
            <a:r>
              <a:rPr lang="en-US" sz="1800" dirty="0" err="1">
                <a:latin typeface="Bahnschrift" panose="020B0502040204020203" pitchFamily="34" charset="0"/>
              </a:rPr>
              <a:t>commandes</a:t>
            </a:r>
            <a:r>
              <a:rPr lang="en-US" sz="1800" dirty="0">
                <a:latin typeface="Bahnschrift" panose="020B0502040204020203" pitchFamily="34" charset="0"/>
              </a:rPr>
              <a:t>, les </a:t>
            </a:r>
            <a:r>
              <a:rPr lang="en-US" sz="1800" dirty="0" err="1">
                <a:latin typeface="Bahnschrift" panose="020B0502040204020203" pitchFamily="34" charset="0"/>
              </a:rPr>
              <a:t>mouvements</a:t>
            </a:r>
            <a:r>
              <a:rPr lang="en-US" sz="1800" dirty="0">
                <a:latin typeface="Bahnschrift" panose="020B0502040204020203" pitchFamily="34" charset="0"/>
              </a:rPr>
              <a:t> de stocks et les </a:t>
            </a:r>
            <a:r>
              <a:rPr lang="en-US" sz="1800" dirty="0" err="1">
                <a:latin typeface="Bahnschrift" panose="020B0502040204020203" pitchFamily="34" charset="0"/>
              </a:rPr>
              <a:t>différents</a:t>
            </a:r>
            <a:r>
              <a:rPr lang="en-US" sz="1800" dirty="0">
                <a:latin typeface="Bahnschrift" panose="020B0502040204020203" pitchFamily="34" charset="0"/>
              </a:rPr>
              <a:t> liens entre les </a:t>
            </a:r>
            <a:r>
              <a:rPr lang="en-US" sz="1800" dirty="0" err="1">
                <a:latin typeface="Bahnschrift" panose="020B0502040204020203" pitchFamily="34" charset="0"/>
              </a:rPr>
              <a:t>entités</a:t>
            </a:r>
            <a:r>
              <a:rPr lang="en-US" sz="1800" dirty="0"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latin typeface="Bahnschrift" panose="020B0502040204020203" pitchFamily="34" charset="0"/>
              </a:rPr>
              <a:t>commerciales</a:t>
            </a:r>
            <a:r>
              <a:rPr lang="en-US" sz="18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2050" name="Picture 2" descr="Une image contenant texte, capture d’écran, conception, Image">
            <a:extLst>
              <a:ext uri="{FF2B5EF4-FFF2-40B4-BE49-F238E27FC236}">
                <a16:creationId xmlns:a16="http://schemas.microsoft.com/office/drawing/2014/main" id="{B3E4FB27-EA04-CFEB-F317-1146F8034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6455" y="1755005"/>
            <a:ext cx="7905986" cy="467533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415266-3E09-C6A3-B839-C51691EC8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042" y="-134968"/>
            <a:ext cx="1899638" cy="189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2D0F31-E9AC-EDE5-EA1E-ACC61408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14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E21D-0B57-17E0-926E-A6ED4CD0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0929"/>
            <a:ext cx="3200400" cy="1786607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Les </a:t>
            </a:r>
            <a:r>
              <a:rPr lang="en-US" sz="3600" b="1" err="1">
                <a:solidFill>
                  <a:schemeClr val="bg1"/>
                </a:solidFill>
                <a:latin typeface="Bahnschrift" panose="020B0502040204020203" pitchFamily="34" charset="0"/>
              </a:rPr>
              <a:t>cardinalités</a:t>
            </a:r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 du MCD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C3428-D9FB-8E51-A0AA-57F60712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146252"/>
            <a:ext cx="3200400" cy="1829695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latin typeface="Bahnschrift" panose="020B0502040204020203" pitchFamily="34" charset="0"/>
              </a:rPr>
              <a:t>Pour </a:t>
            </a:r>
            <a:r>
              <a:rPr lang="en-US" sz="2000" err="1">
                <a:latin typeface="Bahnschrift" panose="020B0502040204020203" pitchFamily="34" charset="0"/>
              </a:rPr>
              <a:t>une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meilleure</a:t>
            </a:r>
            <a:r>
              <a:rPr lang="en-US" sz="2000">
                <a:latin typeface="Bahnschrift" panose="020B0502040204020203" pitchFamily="34" charset="0"/>
              </a:rPr>
              <a:t> compréhension de </a:t>
            </a:r>
            <a:r>
              <a:rPr lang="en-US" sz="2000" err="1">
                <a:latin typeface="Bahnschrift" panose="020B0502040204020203" pitchFamily="34" charset="0"/>
              </a:rPr>
              <a:t>notre</a:t>
            </a:r>
            <a:r>
              <a:rPr lang="en-US" sz="2000">
                <a:latin typeface="Bahnschrift" panose="020B0502040204020203" pitchFamily="34" charset="0"/>
              </a:rPr>
              <a:t> MCD, nous </a:t>
            </a:r>
            <a:r>
              <a:rPr lang="en-US" sz="2000" err="1">
                <a:latin typeface="Bahnschrift" panose="020B0502040204020203" pitchFamily="34" charset="0"/>
              </a:rPr>
              <a:t>avons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imaginé</a:t>
            </a:r>
            <a:r>
              <a:rPr lang="en-US" sz="2000">
                <a:latin typeface="Bahnschrift" panose="020B0502040204020203" pitchFamily="34" charset="0"/>
              </a:rPr>
              <a:t> un plan des </a:t>
            </a:r>
            <a:r>
              <a:rPr lang="en-US" sz="2000" err="1">
                <a:latin typeface="Bahnschrift" panose="020B0502040204020203" pitchFamily="34" charset="0"/>
              </a:rPr>
              <a:t>cardinalités</a:t>
            </a:r>
            <a:r>
              <a:rPr lang="en-US" sz="200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8" name="Image 7" descr="Une image contenant texte, capture d’écran, violet, diagramme&#10;&#10;Le contenu généré par l’IA peut être incorrect.">
            <a:extLst>
              <a:ext uri="{FF2B5EF4-FFF2-40B4-BE49-F238E27FC236}">
                <a16:creationId xmlns:a16="http://schemas.microsoft.com/office/drawing/2014/main" id="{E5D35462-A55E-647E-6EC3-3925ABE6B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r="452" b="-1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D54466-CD4A-934C-BDC8-4A7A29D1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6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E33BB-7878-1FE1-5624-563A7D21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A7C67D4-DBDE-1B49-1E75-75CC92DE9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42" y="4806855"/>
            <a:ext cx="4306509" cy="789411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BASE_STOCK_SQL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AEF2A85C-3F90-649F-A288-061A4C70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5"/>
          <a:stretch>
            <a:fillRect/>
          </a:stretch>
        </p:blipFill>
        <p:spPr>
          <a:xfrm>
            <a:off x="6" y="10"/>
            <a:ext cx="4884383" cy="3995918"/>
          </a:xfrm>
          <a:prstGeom prst="rect">
            <a:avLst/>
          </a:prstGeom>
        </p:spPr>
      </p:pic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5810F879-0C1F-7FD0-4709-E384D58514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5040" r="-2" b="13389"/>
          <a:stretch>
            <a:fillRect/>
          </a:stretch>
        </p:blipFill>
        <p:spPr>
          <a:xfrm>
            <a:off x="5074877" y="10"/>
            <a:ext cx="7117118" cy="3995918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243F9A2-EBCC-F33D-F6D8-12FAAD956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9632" y="4440600"/>
            <a:ext cx="6007608" cy="1521919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latin typeface="Bahnschrift" panose="020B0502040204020203" pitchFamily="34" charset="0"/>
              </a:rPr>
              <a:t>Cela nous </a:t>
            </a:r>
            <a:r>
              <a:rPr lang="en-US" sz="2000" err="1">
                <a:latin typeface="Bahnschrift" panose="020B0502040204020203" pitchFamily="34" charset="0"/>
              </a:rPr>
              <a:t>permet</a:t>
            </a:r>
            <a:r>
              <a:rPr lang="en-US" sz="2000">
                <a:latin typeface="Bahnschrift" panose="020B0502040204020203" pitchFamily="34" charset="0"/>
              </a:rPr>
              <a:t>  de </a:t>
            </a:r>
            <a:r>
              <a:rPr lang="en-US" sz="2000" err="1">
                <a:latin typeface="Bahnschrift" panose="020B0502040204020203" pitchFamily="34" charset="0"/>
              </a:rPr>
              <a:t>sauvegarder</a:t>
            </a:r>
            <a:r>
              <a:rPr lang="en-US" sz="2000">
                <a:latin typeface="Bahnschrift" panose="020B0502040204020203" pitchFamily="34" charset="0"/>
              </a:rPr>
              <a:t> tout le </a:t>
            </a:r>
            <a:r>
              <a:rPr lang="en-US" sz="2000" err="1">
                <a:latin typeface="Bahnschrift" panose="020B0502040204020203" pitchFamily="34" charset="0"/>
              </a:rPr>
              <a:t>contenu</a:t>
            </a:r>
            <a:r>
              <a:rPr lang="en-US" sz="2000">
                <a:latin typeface="Bahnschrift" panose="020B0502040204020203" pitchFamily="34" charset="0"/>
              </a:rPr>
              <a:t> pour </a:t>
            </a:r>
            <a:r>
              <a:rPr lang="en-US" sz="2000" err="1">
                <a:latin typeface="Bahnschrift" panose="020B0502040204020203" pitchFamily="34" charset="0"/>
              </a:rPr>
              <a:t>éviter</a:t>
            </a:r>
            <a:r>
              <a:rPr lang="en-US" sz="2000">
                <a:latin typeface="Bahnschrift" panose="020B0502040204020203" pitchFamily="34" charset="0"/>
              </a:rPr>
              <a:t> les </a:t>
            </a:r>
            <a:r>
              <a:rPr lang="en-US" sz="2000" err="1">
                <a:latin typeface="Bahnschrift" panose="020B0502040204020203" pitchFamily="34" charset="0"/>
              </a:rPr>
              <a:t>erreurs</a:t>
            </a:r>
            <a:r>
              <a:rPr lang="en-US" sz="2000">
                <a:latin typeface="Bahnschrift" panose="020B0502040204020203" pitchFamily="34" charset="0"/>
              </a:rPr>
              <a:t> et </a:t>
            </a:r>
            <a:r>
              <a:rPr lang="en-US" sz="2000" err="1">
                <a:latin typeface="Bahnschrift" panose="020B0502040204020203" pitchFamily="34" charset="0"/>
              </a:rPr>
              <a:t>donc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restaurer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l'intégralité</a:t>
            </a:r>
            <a:r>
              <a:rPr lang="en-US" sz="2000">
                <a:latin typeface="Bahnschrift" panose="020B0502040204020203" pitchFamily="34" charset="0"/>
              </a:rPr>
              <a:t> de la base, aide à la construction de </a:t>
            </a:r>
            <a:r>
              <a:rPr lang="en-US" sz="2000" err="1">
                <a:latin typeface="Bahnschrift" panose="020B0502040204020203" pitchFamily="34" charset="0"/>
              </a:rPr>
              <a:t>l'ETL</a:t>
            </a:r>
            <a:r>
              <a:rPr lang="en-US" sz="2000">
                <a:latin typeface="Bahnschrift" panose="020B0502040204020203" pitchFamily="34" charset="0"/>
              </a:rPr>
              <a:t> et </a:t>
            </a:r>
            <a:r>
              <a:rPr lang="en-US" sz="2000" err="1">
                <a:latin typeface="Bahnschrift" panose="020B0502040204020203" pitchFamily="34" charset="0"/>
              </a:rPr>
              <a:t>donne</a:t>
            </a:r>
            <a:r>
              <a:rPr lang="en-US" sz="2000">
                <a:latin typeface="Bahnschrift" panose="020B0502040204020203" pitchFamily="34" charset="0"/>
              </a:rPr>
              <a:t> </a:t>
            </a:r>
            <a:r>
              <a:rPr lang="en-US" sz="2000" err="1">
                <a:latin typeface="Bahnschrift" panose="020B0502040204020203" pitchFamily="34" charset="0"/>
              </a:rPr>
              <a:t>une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forme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lisible</a:t>
            </a:r>
            <a:r>
              <a:rPr lang="en-US" sz="2000">
                <a:latin typeface="Bahnschrift" panose="020B0502040204020203" pitchFamily="34" charset="0"/>
              </a:rPr>
              <a:t> des données.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172C24-56F3-881B-90C4-A0DF7F17E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2" y="5482049"/>
            <a:ext cx="1510862" cy="15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D1F5B1E-54D1-68C5-6C31-44861E5C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8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2A050-39F9-FCA0-9E4B-DF88104C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8898" y="877601"/>
            <a:ext cx="2848047" cy="2285205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600" b="1">
                <a:solidFill>
                  <a:schemeClr val="bg1"/>
                </a:solidFill>
                <a:latin typeface="Bahnschrift" panose="020B0502040204020203" pitchFamily="34" charset="0"/>
              </a:rPr>
              <a:t>ETL : extraction des données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11CDFAF-7F0A-C8A0-2275-26E529C0B0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r="14343" b="-1"/>
          <a:stretch>
            <a:fillRect/>
          </a:stretch>
        </p:blipFill>
        <p:spPr>
          <a:xfrm>
            <a:off x="675055" y="878199"/>
            <a:ext cx="7348671" cy="521190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0F576-DC96-534E-0878-22C043732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8897" y="3484152"/>
            <a:ext cx="2848047" cy="1214142"/>
          </a:xfr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 w="47625">
            <a:gradFill flip="none" rotWithShape="1">
              <a:gsLst>
                <a:gs pos="18000">
                  <a:schemeClr val="accent5">
                    <a:lumMod val="67000"/>
                  </a:schemeClr>
                </a:gs>
                <a:gs pos="68384">
                  <a:srgbClr val="98298C">
                    <a:lumMod val="100000"/>
                  </a:srgbClr>
                </a:gs>
                <a:gs pos="85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latin typeface="Bahnschrift" panose="020B0502040204020203" pitchFamily="34" charset="0"/>
              </a:rPr>
              <a:t>Nous </a:t>
            </a:r>
            <a:r>
              <a:rPr lang="en-US" sz="2000" err="1">
                <a:latin typeface="Bahnschrift" panose="020B0502040204020203" pitchFamily="34" charset="0"/>
              </a:rPr>
              <a:t>prenons</a:t>
            </a:r>
            <a:r>
              <a:rPr lang="en-US" sz="2000">
                <a:latin typeface="Bahnschrift" panose="020B0502040204020203" pitchFamily="34" charset="0"/>
              </a:rPr>
              <a:t> les données </a:t>
            </a:r>
            <a:r>
              <a:rPr lang="en-US" sz="2000" err="1">
                <a:latin typeface="Bahnschrift" panose="020B0502040204020203" pitchFamily="34" charset="0"/>
              </a:rPr>
              <a:t>utiles</a:t>
            </a:r>
            <a:r>
              <a:rPr lang="en-US" sz="2000">
                <a:latin typeface="Bahnschrift" panose="020B0502040204020203" pitchFamily="34" charset="0"/>
              </a:rPr>
              <a:t> à la </a:t>
            </a:r>
            <a:r>
              <a:rPr lang="en-US" sz="2000" err="1">
                <a:latin typeface="Bahnschrift" panose="020B0502040204020203" pitchFamily="34" charset="0"/>
              </a:rPr>
              <a:t>réalisation</a:t>
            </a:r>
            <a:r>
              <a:rPr lang="en-US" sz="2000">
                <a:latin typeface="Bahnschrift" panose="020B0502040204020203" pitchFamily="34" charset="0"/>
              </a:rPr>
              <a:t> du SQLite.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11539A-FD06-E5BB-CD76-C5C1C0860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761" y="2020203"/>
            <a:ext cx="1064183" cy="106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40F003E-BAB0-6920-ADF8-ED90F978D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97" y="4826833"/>
            <a:ext cx="1575688" cy="15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2BC02C-A733-67BA-A741-35AD95DD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470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gradFill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</a:gradFill>
        <a:ln w="47625">
          <a:gradFill flip="none" rotWithShape="1">
            <a:gsLst>
              <a:gs pos="18000">
                <a:schemeClr val="accent5">
                  <a:lumMod val="67000"/>
                </a:schemeClr>
              </a:gs>
              <a:gs pos="68384">
                <a:srgbClr val="98298C">
                  <a:lumMod val="100000"/>
                </a:srgbClr>
              </a:gs>
              <a:gs pos="85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a:ln>
      </a:spPr>
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<a:prstTxWarp prst="textNoShape">
          <a:avLst/>
        </a:prstTxWarp>
        <a:spAutoFit/>
      </a:bodyPr>
      <a:lstStyle>
        <a:defPPr algn="l">
          <a:defRPr sz="2000" dirty="0">
            <a:latin typeface="Bahnschrift" panose="020B0502040204020203" pitchFamily="34" charset="0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ACE51F0DB90E42BE71933BB636D644" ma:contentTypeVersion="11" ma:contentTypeDescription="Crée un document." ma:contentTypeScope="" ma:versionID="6aaf979ecddfce46b865e8b110854861">
  <xsd:schema xmlns:xsd="http://www.w3.org/2001/XMLSchema" xmlns:xs="http://www.w3.org/2001/XMLSchema" xmlns:p="http://schemas.microsoft.com/office/2006/metadata/properties" xmlns:ns2="5f5186bb-a65a-495a-9ace-4263fb9fbeed" xmlns:ns3="58c4dec6-bece-4af0-abdb-535d39735d6a" targetNamespace="http://schemas.microsoft.com/office/2006/metadata/properties" ma:root="true" ma:fieldsID="eba6acbcf6405aa4317a0e754ab2ccdc" ns2:_="" ns3:_="">
    <xsd:import namespace="5f5186bb-a65a-495a-9ace-4263fb9fbeed"/>
    <xsd:import namespace="58c4dec6-bece-4af0-abdb-535d39735d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5186bb-a65a-495a-9ace-4263fb9fbe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10bafe7f-9857-4f22-abd8-d347ad85f0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4dec6-bece-4af0-abdb-535d39735d6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caffdc0-4a5e-4b84-9272-09f44acb3c56}" ma:internalName="TaxCatchAll" ma:showField="CatchAllData" ma:web="58c4dec6-bece-4af0-abdb-535d39735d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f5186bb-a65a-495a-9ace-4263fb9fbeed">
      <Terms xmlns="http://schemas.microsoft.com/office/infopath/2007/PartnerControls"/>
    </lcf76f155ced4ddcb4097134ff3c332f>
    <TaxCatchAll xmlns="58c4dec6-bece-4af0-abdb-535d39735d6a" xsi:nil="true"/>
  </documentManagement>
</p:properties>
</file>

<file path=customXml/itemProps1.xml><?xml version="1.0" encoding="utf-8"?>
<ds:datastoreItem xmlns:ds="http://schemas.openxmlformats.org/officeDocument/2006/customXml" ds:itemID="{D7D4406A-879D-493B-A2C7-A6CD8B20CE55}">
  <ds:schemaRefs>
    <ds:schemaRef ds:uri="58c4dec6-bece-4af0-abdb-535d39735d6a"/>
    <ds:schemaRef ds:uri="5f5186bb-a65a-495a-9ace-4263fb9fbe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C850B30-7913-40F9-8955-A7DCFBFD2A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4918BF-5908-43D8-A33A-753CCEA89364}">
  <ds:schemaRefs>
    <ds:schemaRef ds:uri="http://purl.org/dc/terms/"/>
    <ds:schemaRef ds:uri="5f5186bb-a65a-495a-9ace-4263fb9fbeed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58c4dec6-bece-4af0-abdb-535d39735d6a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488</Words>
  <Application>Microsoft Macintosh PowerPoint</Application>
  <PresentationFormat>Grand écran</PresentationFormat>
  <Paragraphs>104</Paragraphs>
  <Slides>16</Slides>
  <Notes>16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Bahnschrift</vt:lpstr>
      <vt:lpstr>Thème Office</vt:lpstr>
      <vt:lpstr>DISTRIBUTECH</vt:lpstr>
      <vt:lpstr>Présentation PowerPoint</vt:lpstr>
      <vt:lpstr>DISTRIBUTECH </vt:lpstr>
      <vt:lpstr>Les problèmes de DISTRIBUTECH</vt:lpstr>
      <vt:lpstr>“Nous avons  la solution!”</vt:lpstr>
      <vt:lpstr>Réflexions autour du MCD</vt:lpstr>
      <vt:lpstr>Les cardinalités du MCD</vt:lpstr>
      <vt:lpstr>BASE_STOCK_SQL</vt:lpstr>
      <vt:lpstr>ETL : extraction des données</vt:lpstr>
      <vt:lpstr>Nous cherchons à éviter les erreurs, garantir la qualitée des données et donc de faciliter l'analyse des requêtes.</vt:lpstr>
      <vt:lpstr>ETL : enregistrement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Simon BROUARD</cp:lastModifiedBy>
  <cp:revision>11</cp:revision>
  <dcterms:created xsi:type="dcterms:W3CDTF">2025-07-22T12:17:31Z</dcterms:created>
  <dcterms:modified xsi:type="dcterms:W3CDTF">2025-08-26T14:53:01Z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0x010100B9ACE51F0DB90E42BE71933BB636D644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_activity">
    <vt:lpwstr>{"FileActivityType":"9","FileActivityTimeStamp":"2025-07-24T07:43:34.017Z","FileActivityUsersOnPage":[{"DisplayName":"Mathieu LARONCE","Id":"mathieu.laronce@isen-ouest.yncrea.fr"},{"DisplayName":"Lucas HENNEUSE","Id":"lucas.henneuse@isen-ouest.yncrea.fr"}],"FileActivityNavigationId":null}</vt:lpwstr>
  </property>
  <property fmtid="{D5CDD505-2E9C-101B-9397-08002B2CF9AE}" pid="7" name="TriggerFlowInfo">
    <vt:lpwstr/>
  </property>
</Properties>
</file>